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9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15F8A2-68C1-4CEB-B990-63EEEC993C29}" v="828" dt="2025-08-22T09:33:29.8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2" autoAdjust="0"/>
    <p:restoredTop sz="62439" autoAdjust="0"/>
  </p:normalViewPr>
  <p:slideViewPr>
    <p:cSldViewPr snapToGrid="0">
      <p:cViewPr varScale="1">
        <p:scale>
          <a:sx n="65" d="100"/>
          <a:sy n="65" d="100"/>
        </p:scale>
        <p:origin x="16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than Smith" userId="1aedc11654e7da94" providerId="LiveId" clId="{79373622-138E-46EA-A233-ED954848CBE4}"/>
    <pc:docChg chg="undo custSel addSld delSld modSld sldOrd">
      <pc:chgData name="Ethan Smith" userId="1aedc11654e7da94" providerId="LiveId" clId="{79373622-138E-46EA-A233-ED954848CBE4}" dt="2025-08-22T09:34:15.638" v="2702" actId="20577"/>
      <pc:docMkLst>
        <pc:docMk/>
      </pc:docMkLst>
      <pc:sldChg chg="modSp mod modAnim modNotesTx">
        <pc:chgData name="Ethan Smith" userId="1aedc11654e7da94" providerId="LiveId" clId="{79373622-138E-46EA-A233-ED954848CBE4}" dt="2025-08-22T09:34:15.638" v="2702" actId="20577"/>
        <pc:sldMkLst>
          <pc:docMk/>
          <pc:sldMk cId="3072013332" sldId="256"/>
        </pc:sldMkLst>
        <pc:spChg chg="mod">
          <ac:chgData name="Ethan Smith" userId="1aedc11654e7da94" providerId="LiveId" clId="{79373622-138E-46EA-A233-ED954848CBE4}" dt="2025-08-22T08:44:47.087" v="1935" actId="33524"/>
          <ac:spMkLst>
            <pc:docMk/>
            <pc:sldMk cId="3072013332" sldId="256"/>
            <ac:spMk id="3" creationId="{00000000-0000-0000-0000-000000000000}"/>
          </ac:spMkLst>
        </pc:spChg>
        <pc:grpChg chg="mod">
          <ac:chgData name="Ethan Smith" userId="1aedc11654e7da94" providerId="LiveId" clId="{79373622-138E-46EA-A233-ED954848CBE4}" dt="2025-08-22T08:44:43.309" v="1934" actId="1076"/>
          <ac:grpSpMkLst>
            <pc:docMk/>
            <pc:sldMk cId="3072013332" sldId="256"/>
            <ac:grpSpMk id="7" creationId="{84096897-E811-80D8-2262-1445D1589B1F}"/>
          </ac:grpSpMkLst>
        </pc:grpChg>
      </pc:sldChg>
      <pc:sldChg chg="addSp delSp modSp del mod ord modAnim modShow modNotesTx">
        <pc:chgData name="Ethan Smith" userId="1aedc11654e7da94" providerId="LiveId" clId="{79373622-138E-46EA-A233-ED954848CBE4}" dt="2025-08-22T08:54:42.505" v="2579" actId="2696"/>
        <pc:sldMkLst>
          <pc:docMk/>
          <pc:sldMk cId="1165168209" sldId="257"/>
        </pc:sldMkLst>
        <pc:spChg chg="mod">
          <ac:chgData name="Ethan Smith" userId="1aedc11654e7da94" providerId="LiveId" clId="{79373622-138E-46EA-A233-ED954848CBE4}" dt="2025-08-22T08:12:56.888" v="1376" actId="14100"/>
          <ac:spMkLst>
            <pc:docMk/>
            <pc:sldMk cId="1165168209" sldId="257"/>
            <ac:spMk id="5" creationId="{8EE8D4EA-56EF-9B7C-E58B-F5040DEB8D29}"/>
          </ac:spMkLst>
        </pc:spChg>
        <pc:picChg chg="add del mod ord">
          <ac:chgData name="Ethan Smith" userId="1aedc11654e7da94" providerId="LiveId" clId="{79373622-138E-46EA-A233-ED954848CBE4}" dt="2025-08-22T08:13:15.268" v="1381" actId="21"/>
          <ac:picMkLst>
            <pc:docMk/>
            <pc:sldMk cId="1165168209" sldId="257"/>
            <ac:picMk id="3" creationId="{9AE4C5E1-C6C8-30BC-B081-C7CF2D474C34}"/>
          </ac:picMkLst>
        </pc:picChg>
      </pc:sldChg>
      <pc:sldChg chg="addSp delSp modSp add mod modAnim modNotesTx">
        <pc:chgData name="Ethan Smith" userId="1aedc11654e7da94" providerId="LiveId" clId="{79373622-138E-46EA-A233-ED954848CBE4}" dt="2025-08-22T09:33:55.693" v="2698" actId="20577"/>
        <pc:sldMkLst>
          <pc:docMk/>
          <pc:sldMk cId="383141454" sldId="259"/>
        </pc:sldMkLst>
        <pc:spChg chg="add del">
          <ac:chgData name="Ethan Smith" userId="1aedc11654e7da94" providerId="LiveId" clId="{79373622-138E-46EA-A233-ED954848CBE4}" dt="2025-08-22T08:12:29.262" v="1370" actId="931"/>
          <ac:spMkLst>
            <pc:docMk/>
            <pc:sldMk cId="383141454" sldId="259"/>
            <ac:spMk id="2" creationId="{155FD3C5-85C9-2247-1AFA-13B810CD7A24}"/>
          </ac:spMkLst>
        </pc:spChg>
        <pc:spChg chg="add mod">
          <ac:chgData name="Ethan Smith" userId="1aedc11654e7da94" providerId="LiveId" clId="{79373622-138E-46EA-A233-ED954848CBE4}" dt="2025-08-22T08:01:12.818" v="1009"/>
          <ac:spMkLst>
            <pc:docMk/>
            <pc:sldMk cId="383141454" sldId="259"/>
            <ac:spMk id="3" creationId="{F3328048-BF33-7AEB-FA46-01AAB7EE0D26}"/>
          </ac:spMkLst>
        </pc:spChg>
        <pc:spChg chg="mod">
          <ac:chgData name="Ethan Smith" userId="1aedc11654e7da94" providerId="LiveId" clId="{79373622-138E-46EA-A233-ED954848CBE4}" dt="2025-08-22T09:32:39.310" v="2590" actId="20577"/>
          <ac:spMkLst>
            <pc:docMk/>
            <pc:sldMk cId="383141454" sldId="259"/>
            <ac:spMk id="5" creationId="{7E42EB5D-F98C-0833-4F14-244D75F5D95D}"/>
          </ac:spMkLst>
        </pc:spChg>
        <pc:picChg chg="add mod">
          <ac:chgData name="Ethan Smith" userId="1aedc11654e7da94" providerId="LiveId" clId="{79373622-138E-46EA-A233-ED954848CBE4}" dt="2025-08-22T08:12:29.262" v="1370" actId="931"/>
          <ac:picMkLst>
            <pc:docMk/>
            <pc:sldMk cId="383141454" sldId="259"/>
            <ac:picMk id="6" creationId="{1550633C-E19B-A59A-5C96-C52A5028845F}"/>
          </ac:picMkLst>
        </pc:picChg>
        <pc:picChg chg="add mod modCrop">
          <ac:chgData name="Ethan Smith" userId="1aedc11654e7da94" providerId="LiveId" clId="{79373622-138E-46EA-A233-ED954848CBE4}" dt="2025-08-22T09:32:49.428" v="2591" actId="1076"/>
          <ac:picMkLst>
            <pc:docMk/>
            <pc:sldMk cId="383141454" sldId="259"/>
            <ac:picMk id="7" creationId="{9AE4C5E1-C6C8-30BC-B081-C7CF2D474C34}"/>
          </ac:picMkLst>
        </pc:picChg>
      </pc:sldChg>
    </pc:docChg>
  </pc:docChgLst>
  <pc:docChgLst>
    <pc:chgData name="Ethan Smith" userId="1aedc11654e7da94" providerId="LiveId" clId="{7615F8A2-68C1-4CEB-B990-63EEEC993C29}"/>
    <pc:docChg chg="undo redo custSel addSld delSld modSld">
      <pc:chgData name="Ethan Smith" userId="1aedc11654e7da94" providerId="LiveId" clId="{7615F8A2-68C1-4CEB-B990-63EEEC993C29}" dt="2025-08-18T09:51:30.284" v="3740" actId="1076"/>
      <pc:docMkLst>
        <pc:docMk/>
      </pc:docMkLst>
      <pc:sldChg chg="addSp delSp modSp mod setBg addAnim delAnim modAnim modNotesTx">
        <pc:chgData name="Ethan Smith" userId="1aedc11654e7da94" providerId="LiveId" clId="{7615F8A2-68C1-4CEB-B990-63EEEC993C29}" dt="2025-08-18T09:49:26.169" v="3700" actId="20577"/>
        <pc:sldMkLst>
          <pc:docMk/>
          <pc:sldMk cId="3072013332" sldId="256"/>
        </pc:sldMkLst>
        <pc:spChg chg="mod">
          <ac:chgData name="Ethan Smith" userId="1aedc11654e7da94" providerId="LiveId" clId="{7615F8A2-68C1-4CEB-B990-63EEEC993C29}" dt="2025-08-18T08:22:50.605" v="3010" actId="207"/>
          <ac:spMkLst>
            <pc:docMk/>
            <pc:sldMk cId="3072013332" sldId="256"/>
            <ac:spMk id="2" creationId="{00000000-0000-0000-0000-000000000000}"/>
          </ac:spMkLst>
        </pc:spChg>
        <pc:spChg chg="mod">
          <ac:chgData name="Ethan Smith" userId="1aedc11654e7da94" providerId="LiveId" clId="{7615F8A2-68C1-4CEB-B990-63EEEC993C29}" dt="2025-08-18T09:49:26.169" v="3700" actId="20577"/>
          <ac:spMkLst>
            <pc:docMk/>
            <pc:sldMk cId="3072013332" sldId="256"/>
            <ac:spMk id="3" creationId="{00000000-0000-0000-0000-000000000000}"/>
          </ac:spMkLst>
        </pc:spChg>
        <pc:spChg chg="add mod">
          <ac:chgData name="Ethan Smith" userId="1aedc11654e7da94" providerId="LiveId" clId="{7615F8A2-68C1-4CEB-B990-63EEEC993C29}" dt="2025-08-18T08:50:59.449" v="3653" actId="207"/>
          <ac:spMkLst>
            <pc:docMk/>
            <pc:sldMk cId="3072013332" sldId="256"/>
            <ac:spMk id="6" creationId="{71767F54-EE41-D915-DE68-BCE8B33107EA}"/>
          </ac:spMkLst>
        </pc:spChg>
        <pc:grpChg chg="add mod">
          <ac:chgData name="Ethan Smith" userId="1aedc11654e7da94" providerId="LiveId" clId="{7615F8A2-68C1-4CEB-B990-63EEEC993C29}" dt="2025-08-18T08:50:08.610" v="3358" actId="164"/>
          <ac:grpSpMkLst>
            <pc:docMk/>
            <pc:sldMk cId="3072013332" sldId="256"/>
            <ac:grpSpMk id="7" creationId="{84096897-E811-80D8-2262-1445D1589B1F}"/>
          </ac:grpSpMkLst>
        </pc:grpChg>
        <pc:picChg chg="add mod">
          <ac:chgData name="Ethan Smith" userId="1aedc11654e7da94" providerId="LiveId" clId="{7615F8A2-68C1-4CEB-B990-63EEEC993C29}" dt="2025-08-18T08:50:08.610" v="3358" actId="164"/>
          <ac:picMkLst>
            <pc:docMk/>
            <pc:sldMk cId="3072013332" sldId="256"/>
            <ac:picMk id="5" creationId="{D7306D24-935D-2023-2611-9E9D96D4D14F}"/>
          </ac:picMkLst>
        </pc:picChg>
      </pc:sldChg>
      <pc:sldChg chg="addSp delSp modSp new mod setBg modAnim modNotesTx">
        <pc:chgData name="Ethan Smith" userId="1aedc11654e7da94" providerId="LiveId" clId="{7615F8A2-68C1-4CEB-B990-63EEEC993C29}" dt="2025-08-18T09:47:48.515" v="3683"/>
        <pc:sldMkLst>
          <pc:docMk/>
          <pc:sldMk cId="1165168209" sldId="257"/>
        </pc:sldMkLst>
      </pc:sldChg>
      <pc:sldChg chg="new del">
        <pc:chgData name="Ethan Smith" userId="1aedc11654e7da94" providerId="LiveId" clId="{7615F8A2-68C1-4CEB-B990-63EEEC993C29}" dt="2025-08-12T07:57:25.319" v="113" actId="2696"/>
        <pc:sldMkLst>
          <pc:docMk/>
          <pc:sldMk cId="219498151" sldId="258"/>
        </pc:sldMkLst>
      </pc:sldChg>
      <pc:sldChg chg="addSp delSp modSp new del mod modShow">
        <pc:chgData name="Ethan Smith" userId="1aedc11654e7da94" providerId="LiveId" clId="{7615F8A2-68C1-4CEB-B990-63EEEC993C29}" dt="2025-08-18T08:48:16.313" v="3325" actId="2696"/>
        <pc:sldMkLst>
          <pc:docMk/>
          <pc:sldMk cId="921249030" sldId="258"/>
        </pc:sldMkLst>
      </pc:sldChg>
      <pc:sldChg chg="addSp delSp modSp new mod">
        <pc:chgData name="Ethan Smith" userId="1aedc11654e7da94" providerId="LiveId" clId="{7615F8A2-68C1-4CEB-B990-63EEEC993C29}" dt="2025-08-18T09:51:30.284" v="3740" actId="1076"/>
        <pc:sldMkLst>
          <pc:docMk/>
          <pc:sldMk cId="1184154385" sldId="258"/>
        </pc:sldMkLst>
        <pc:spChg chg="mod">
          <ac:chgData name="Ethan Smith" userId="1aedc11654e7da94" providerId="LiveId" clId="{7615F8A2-68C1-4CEB-B990-63EEEC993C29}" dt="2025-08-18T09:51:30.284" v="3740" actId="1076"/>
          <ac:spMkLst>
            <pc:docMk/>
            <pc:sldMk cId="1184154385" sldId="258"/>
            <ac:spMk id="2" creationId="{C7387586-2091-F801-5E3D-273F4EAF02FD}"/>
          </ac:spMkLst>
        </pc:spChg>
        <pc:picChg chg="add mod">
          <ac:chgData name="Ethan Smith" userId="1aedc11654e7da94" providerId="LiveId" clId="{7615F8A2-68C1-4CEB-B990-63EEEC993C29}" dt="2025-08-18T09:51:22.828" v="3737" actId="1076"/>
          <ac:picMkLst>
            <pc:docMk/>
            <pc:sldMk cId="1184154385" sldId="258"/>
            <ac:picMk id="5" creationId="{531E46D9-DE39-956C-32F6-10FA7BB7F732}"/>
          </ac:picMkLst>
        </pc:picChg>
      </pc:sldChg>
      <pc:sldChg chg="new del">
        <pc:chgData name="Ethan Smith" userId="1aedc11654e7da94" providerId="LiveId" clId="{7615F8A2-68C1-4CEB-B990-63EEEC993C29}" dt="2025-08-12T07:55:53.864" v="111" actId="2696"/>
        <pc:sldMkLst>
          <pc:docMk/>
          <pc:sldMk cId="3478480663" sldId="258"/>
        </pc:sldMkLst>
      </pc:sldChg>
    </pc:docChg>
  </pc:docChgLst>
</pc:chgInfo>
</file>

<file path=ppt/media/image1.jpg>
</file>

<file path=ppt/media/image2.png>
</file>

<file path=ppt/media/image3.svg>
</file>

<file path=ppt/media/image4.png>
</file>

<file path=ppt/media/image5.pn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A4F6C-26B0-4E36-ACE0-AD10E9A5D175}" type="datetimeFigureOut">
              <a:rPr lang="en-ZA" smtClean="0"/>
              <a:t>22 Aug 2025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78FB0-EB63-4E9E-AAFE-394210C1C99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84650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image" Target="../media/image3.svg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image" Target="../media/image3.svg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Good morning everyone! My name is Ethan, and I am currently pursuing an </a:t>
            </a:r>
            <a:r>
              <a:rPr lang="en-US" dirty="0" err="1"/>
              <a:t>honours</a:t>
            </a:r>
            <a:r>
              <a:rPr lang="en-US" dirty="0"/>
              <a:t> degree in ocean and atmospheric science here at the department.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I am working on a project currently titled: Wave and current measurements in support of coastal management plans in False Bay.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Professor Marcello Vichi is my supervisor.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 little bit of context: False Bay has a complex hydrodynamic environment, and the observations on the physical oceanography are sparse, both in time and space.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/>
              <a:t>The </a:t>
            </a:r>
            <a:r>
              <a:rPr lang="en-US" dirty="0"/>
              <a:t>project is meant to support an ongoing research program on False Bay, dedicated to the design of future water lines for coastal management and planning.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That is the bigger picture, what I intent to produce is a visualization, description and way to access archival ADCP data, and relate my findings to the known circulation features and modelling studies.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For those of you that don’t know an ADCP </a:t>
            </a:r>
            <a:r>
              <a:rPr lang="en-US" b="1" dirty="0"/>
              <a:t>(Acoustic Doppler Current Profiler) </a:t>
            </a:r>
            <a:r>
              <a:rPr lang="en-US" dirty="0"/>
              <a:t>is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device that uses sound waves to measure the speed and direction of currents throughout the water column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r>
              <a:rPr lang="en-US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Why am I doing this? </a:t>
            </a:r>
          </a:p>
          <a:p>
            <a:endParaRPr lang="en-US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 algn="just">
              <a:lnSpc>
                <a:spcPct val="100000"/>
              </a:lnSpc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False Bay has played a large role in shaping my passion and interests.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dirty="0"/>
          </a:p>
          <a:p>
            <a:pPr algn="just">
              <a:lnSpc>
                <a:spcPct val="100000"/>
              </a:lnSpc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This project is an opportunity to train while doing research, in an area outside of my comfort zone. </a:t>
            </a:r>
          </a:p>
          <a:p>
            <a:pPr algn="just">
              <a:lnSpc>
                <a:spcPct val="100000"/>
              </a:lnSpc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endParaRPr lang="en-US" dirty="0"/>
          </a:p>
          <a:p>
            <a:pPr algn="just">
              <a:lnSpc>
                <a:spcPct val="100000"/>
              </a:lnSpc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There is potential for aiding in larger projects by making archival data available using open source software.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78FB0-EB63-4E9E-AAFE-394210C1C99A}" type="slidenum">
              <a:rPr lang="en-ZA" smtClean="0"/>
              <a:t>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38689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1AEF96-8FE0-4BCF-80C0-E6F16CA04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272BF8-99D2-8069-6639-8494ECB0C8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87DC01-5EA9-0E5F-EF9C-1BAB41ED42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This is a simple map of False Bay, with three ADCP deployments shown as M for Macassar, GB for Gordon’s Bay and KB for Kogel Bay.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Macassar instrument stopped recording shortly after deployment. 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There is conflicting information regarding the location of some deployments, and I am going to be working on resolving those shortly. 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What am I doing? 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 deployments range between May 2015 and May 2017.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Deployment Duration: 38 days </a:t>
            </a:r>
            <a:endParaRPr lang="en-Z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Ensemble Interval: 6 minutes </a:t>
            </a:r>
          </a:p>
          <a:p>
            <a:pPr marL="171450" indent="-171450">
              <a:buFontTx/>
              <a:buChar char="-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Depth Cell size: 1 m </a:t>
            </a:r>
          </a:p>
          <a:p>
            <a:pPr marL="171450" indent="-171450">
              <a:buFontTx/>
              <a:buChar char="-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result is high resolution ADCP data, which can be used to produce spectral analysis of currents. </a:t>
            </a:r>
          </a:p>
          <a:p>
            <a:pPr marL="171450" indent="-171450">
              <a:buFontTx/>
              <a:buChar char="-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an example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Hovmoller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plot from a GB deployment. It has depth on the y-axis, time on the x-axis and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represent current velocity. </a:t>
            </a:r>
          </a:p>
          <a:p>
            <a:pPr marL="171450" indent="-171450">
              <a:buFontTx/>
              <a:buChar char="-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top plot is the meridional component, so northward is positive and red. The bottom plot is the zonal component, and east is positive. </a:t>
            </a:r>
          </a:p>
          <a:p>
            <a:pPr marL="171450" indent="-171450">
              <a:buFontTx/>
              <a:buChar char="-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 This allows us to look at high frequency variability within the coastal circulation. </a:t>
            </a:r>
            <a:endParaRPr lang="en-US" dirty="0"/>
          </a:p>
          <a:p>
            <a:endParaRPr lang="en-US" dirty="0"/>
          </a:p>
          <a:p>
            <a:r>
              <a:rPr lang="en-US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Why am I doing this? </a:t>
            </a:r>
          </a:p>
          <a:p>
            <a:endParaRPr lang="en-US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 algn="just">
              <a:lnSpc>
                <a:spcPct val="100000"/>
              </a:lnSpc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False Bay has played a large role in shaping my passion and interests.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dirty="0"/>
          </a:p>
          <a:p>
            <a:pPr algn="just">
              <a:lnSpc>
                <a:spcPct val="100000"/>
              </a:lnSpc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I know that the bay’s hydrodynamic environment is complicated.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dirty="0"/>
          </a:p>
          <a:p>
            <a:pPr algn="just">
              <a:lnSpc>
                <a:spcPct val="100000"/>
              </a:lnSpc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This project is an opportunity to train while doing research, in an area outside of my comfort zone. </a:t>
            </a:r>
          </a:p>
          <a:p>
            <a:pPr algn="just">
              <a:lnSpc>
                <a:spcPct val="100000"/>
              </a:lnSpc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endParaRPr lang="en-US" dirty="0"/>
          </a:p>
          <a:p>
            <a:pPr algn="just">
              <a:lnSpc>
                <a:spcPct val="100000"/>
              </a:lnSpc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There is potential for aiding in making archival data available for larger projects.</a:t>
            </a:r>
          </a:p>
          <a:p>
            <a:pPr algn="just">
              <a:buNone/>
            </a:pPr>
            <a:endParaRPr lang="en-US" dirty="0"/>
          </a:p>
          <a:p>
            <a:pPr algn="just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endParaRPr lang="en-US" dirty="0"/>
          </a:p>
          <a:p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0C8F44-E1DA-A2B7-16BE-E48DA0B6E1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778FB0-EB63-4E9E-AAFE-394210C1C99A}" type="slidenum">
              <a:rPr lang="en-ZA" smtClean="0"/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684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24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60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86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6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47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49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43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84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063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37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76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300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8166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Wave and current measurements in </a:t>
            </a:r>
            <a:br>
              <a:rPr lang="en-US" sz="3600" dirty="0">
                <a:solidFill>
                  <a:schemeClr val="accent1">
                    <a:lumMod val="75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</a:b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support of coastal management </a:t>
            </a:r>
            <a:br>
              <a:rPr lang="en-US" sz="3600" dirty="0">
                <a:solidFill>
                  <a:schemeClr val="accent1">
                    <a:lumMod val="75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</a:b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plans in False Bay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006948"/>
            <a:ext cx="12191999" cy="3217053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Context: </a:t>
            </a:r>
            <a:r>
              <a:rPr lang="en-US" sz="2800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False Bay has a complex hydrodynamic environment, and the observations on the physical oceanography are sparse, both in time and space.</a:t>
            </a:r>
          </a:p>
          <a:p>
            <a:pPr algn="l">
              <a:lnSpc>
                <a:spcPct val="150000"/>
              </a:lnSpc>
            </a:pPr>
            <a:r>
              <a:rPr lang="en-US" sz="2800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Outcome: </a:t>
            </a:r>
            <a:r>
              <a:rPr lang="en-US" sz="2800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Visualization and description of archival ADCP data and relate my findings to the known circulation features and modelling studies.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4096897-E811-80D8-2262-1445D1589B1F}"/>
              </a:ext>
            </a:extLst>
          </p:cNvPr>
          <p:cNvGrpSpPr/>
          <p:nvPr/>
        </p:nvGrpSpPr>
        <p:grpSpPr>
          <a:xfrm>
            <a:off x="2477904" y="1816689"/>
            <a:ext cx="8606168" cy="4863455"/>
            <a:chOff x="2448408" y="1816689"/>
            <a:chExt cx="8606168" cy="4863455"/>
          </a:xfrm>
        </p:grpSpPr>
        <p:pic>
          <p:nvPicPr>
            <p:cNvPr id="5" name="Picture 4" descr="A beach with a road and houses&#10;&#10;AI-generated content may be incorrect.">
              <a:extLst>
                <a:ext uri="{FF2B5EF4-FFF2-40B4-BE49-F238E27FC236}">
                  <a16:creationId xmlns:a16="http://schemas.microsoft.com/office/drawing/2014/main" id="{D7306D24-935D-2023-2611-9E9D96D4D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48408" y="1816689"/>
              <a:ext cx="7295182" cy="4863455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1767F54-EE41-D915-DE68-BCE8B33107EA}"/>
                </a:ext>
              </a:extLst>
            </p:cNvPr>
            <p:cNvSpPr txBox="1"/>
            <p:nvPr/>
          </p:nvSpPr>
          <p:spPr>
            <a:xfrm>
              <a:off x="7701776" y="1822282"/>
              <a:ext cx="335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alpha val="40000"/>
                    </a:schemeClr>
                  </a:solidFill>
                  <a:effectLst>
                    <a:glow>
                      <a:schemeClr val="accent1"/>
                    </a:glow>
                  </a:effectLst>
                </a:rPr>
                <a:t>Shark-Spotters</a:t>
              </a:r>
              <a:r>
                <a:rPr lang="en-US" dirty="0">
                  <a:solidFill>
                    <a:schemeClr val="tx1">
                      <a:alpha val="26000"/>
                    </a:schemeClr>
                  </a:solidFill>
                  <a:effectLst>
                    <a:glow>
                      <a:schemeClr val="accent1"/>
                    </a:glow>
                  </a:effectLst>
                </a:rPr>
                <a:t> 2006</a:t>
              </a:r>
              <a:endParaRPr lang="en-ZA" dirty="0">
                <a:solidFill>
                  <a:schemeClr val="tx1">
                    <a:alpha val="26000"/>
                  </a:schemeClr>
                </a:solidFill>
                <a:effectLst>
                  <a:glow>
                    <a:schemeClr val="accent1"/>
                  </a:glo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2013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F4A5D-18F2-1749-5B15-98F0B2CC8C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55FD3C5-85C9-2247-1AFA-13B810CD7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310AC77-7AAA-07D6-B72C-E7CCC75DE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0"/>
            <a:ext cx="10537825" cy="6843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42EB5D-F98C-0833-4F14-244D75F5D95D}"/>
              </a:ext>
            </a:extLst>
          </p:cNvPr>
          <p:cNvSpPr txBox="1"/>
          <p:nvPr/>
        </p:nvSpPr>
        <p:spPr>
          <a:xfrm>
            <a:off x="16668" y="14434"/>
            <a:ext cx="12180888" cy="6829132"/>
          </a:xfrm>
          <a:prstGeom prst="round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 anchorCtr="0">
            <a:noAutofit/>
          </a:bodyPr>
          <a:lstStyle/>
          <a:p>
            <a:pPr algn="ctr"/>
            <a:r>
              <a:rPr lang="en-US" sz="2400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What are we doing? 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>
              <a:lnSpc>
                <a:spcPct val="120000"/>
              </a:lnSpc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Working on ADCP deployments between May 2015 and May 2017. </a:t>
            </a:r>
          </a:p>
          <a:p>
            <a:pPr>
              <a:lnSpc>
                <a:spcPct val="120000"/>
              </a:lnSpc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endParaRPr lang="en-US" sz="2400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>
              <a:lnSpc>
                <a:spcPct val="120000"/>
              </a:lnSpc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3-months duration, 6-minute ensemble intervals, and 1 m depth cells.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>
              <a:lnSpc>
                <a:spcPct val="120000"/>
              </a:lnSpc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High resolution ADCP data used to look at the energy distribution of currents.</a:t>
            </a:r>
          </a:p>
          <a:p>
            <a:pPr>
              <a:lnSpc>
                <a:spcPct val="120000"/>
              </a:lnSpc>
            </a:pPr>
            <a:endParaRPr lang="en-US" sz="2400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>
              <a:lnSpc>
                <a:spcPct val="120000"/>
              </a:lnSpc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</a:pPr>
            <a:r>
              <a:rPr lang="en-US" sz="2400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Allows us to look at high frequency variability in the currents at these locations.</a:t>
            </a:r>
          </a:p>
          <a:p>
            <a:pPr>
              <a:lnSpc>
                <a:spcPct val="120000"/>
              </a:lnSpc>
            </a:pPr>
            <a:br>
              <a:rPr lang="en-US" sz="2400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</a:br>
            <a:endParaRPr lang="en-ZA" sz="2400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E4C5E1-C6C8-30BC-B081-C7CF2D474C3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720" t="8791" r="13704" b="6935"/>
          <a:stretch>
            <a:fillRect/>
          </a:stretch>
        </p:blipFill>
        <p:spPr>
          <a:xfrm>
            <a:off x="1837491" y="140512"/>
            <a:ext cx="8539241" cy="6576975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83141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 animBg="1"/>
      <p:bldP spid="5" grpId="1" uiExpand="1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87586-2091-F801-5E3D-273F4EAF0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8748" y="2307301"/>
            <a:ext cx="6614503" cy="1121699"/>
          </a:xfrm>
        </p:spPr>
        <p:txBody>
          <a:bodyPr/>
          <a:lstStyle/>
          <a:p>
            <a:r>
              <a:rPr lang="en-US" dirty="0">
                <a:latin typeface="Sans Serif Collection" panose="020B050204050402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Thank you for listening! </a:t>
            </a:r>
            <a:endParaRPr lang="en-ZA" dirty="0">
              <a:latin typeface="Sans Serif Collection" panose="020B0502040504020204" pitchFamily="34" charset="0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pic>
        <p:nvPicPr>
          <p:cNvPr id="5" name="Graphic 4" descr="Wave outline">
            <a:extLst>
              <a:ext uri="{FF2B5EF4-FFF2-40B4-BE49-F238E27FC236}">
                <a16:creationId xmlns:a16="http://schemas.microsoft.com/office/drawing/2014/main" id="{531E46D9-DE39-956C-32F6-10FA7BB7F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363458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154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626</Words>
  <Application>Microsoft Office PowerPoint</Application>
  <PresentationFormat>Widescreen</PresentationFormat>
  <Paragraphs>73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Aptos</vt:lpstr>
      <vt:lpstr>Arial</vt:lpstr>
      <vt:lpstr>Calibri</vt:lpstr>
      <vt:lpstr>Calibri Light</vt:lpstr>
      <vt:lpstr>Sans Serif Collection</vt:lpstr>
      <vt:lpstr>Office Theme</vt:lpstr>
      <vt:lpstr>Wave and current measurements in  support of coastal management  plans in False Bay</vt:lpstr>
      <vt:lpstr>PowerPoint Presentation</vt:lpstr>
      <vt:lpstr>Thank you for listening!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Ethan Smith</dc:creator>
  <cp:lastModifiedBy>Ethan Smith</cp:lastModifiedBy>
  <cp:revision>1</cp:revision>
  <dcterms:created xsi:type="dcterms:W3CDTF">2025-08-12T06:48:38Z</dcterms:created>
  <dcterms:modified xsi:type="dcterms:W3CDTF">2025-08-22T09:34:19Z</dcterms:modified>
</cp:coreProperties>
</file>

<file path=docProps/thumbnail.jpeg>
</file>